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7" r:id="rId2"/>
    <p:sldId id="326" r:id="rId3"/>
    <p:sldId id="290" r:id="rId4"/>
    <p:sldId id="318" r:id="rId5"/>
    <p:sldId id="328" r:id="rId6"/>
    <p:sldId id="329" r:id="rId7"/>
  </p:sldIdLst>
  <p:sldSz cx="12192000" cy="6858000"/>
  <p:notesSz cx="6718300" cy="9867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B4A7"/>
    <a:srgbClr val="000099"/>
    <a:srgbClr val="DAC5BC"/>
    <a:srgbClr val="CFB4B1"/>
    <a:srgbClr val="97BBE4"/>
    <a:srgbClr val="D4E5F4"/>
    <a:srgbClr val="DEE9F6"/>
    <a:srgbClr val="FF3300"/>
    <a:srgbClr val="0033CC"/>
    <a:srgbClr val="AB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94049" autoAdjust="0"/>
  </p:normalViewPr>
  <p:slideViewPr>
    <p:cSldViewPr snapToGrid="0">
      <p:cViewPr varScale="1">
        <p:scale>
          <a:sx n="83" d="100"/>
          <a:sy n="83" d="100"/>
        </p:scale>
        <p:origin x="-811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800-00-803\Desktop\&#1076;&#1086;&#1083;&#1103;%20&#1078;&#1072;&#1083;&#1086;&#1073;%20&#1080;&#1087;%20&#1092;&#1083;%20&#1102;&#108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771162992891677E-3"/>
          <c:y val="5.4901963609796905E-2"/>
          <c:w val="0.64644663596094454"/>
          <c:h val="0.899346400048705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0805662939968563"/>
                  <c:y val="0.21632771604840231"/>
                </c:manualLayout>
              </c:layout>
              <c:tx>
                <c:rich>
                  <a:bodyPr/>
                  <a:lstStyle/>
                  <a:p>
                    <a:r>
                      <a:rPr lang="en-US" sz="3200">
                        <a:solidFill>
                          <a:schemeClr val="tx1"/>
                        </a:solidFill>
                      </a:rPr>
                      <a:t>61.5</a:t>
                    </a:r>
                    <a:r>
                      <a:rPr lang="ru-RU" sz="3200">
                        <a:solidFill>
                          <a:schemeClr val="tx1"/>
                        </a:solidFill>
                      </a:rPr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5170546664891735"/>
                  <c:y val="-0.18179423356620825"/>
                </c:manualLayout>
              </c:layout>
              <c:tx>
                <c:rich>
                  <a:bodyPr/>
                  <a:lstStyle/>
                  <a:p>
                    <a:r>
                      <a:rPr lang="en-US" sz="3200">
                        <a:solidFill>
                          <a:schemeClr val="tx1"/>
                        </a:solidFill>
                      </a:rPr>
                      <a:t>22.8</a:t>
                    </a:r>
                    <a:r>
                      <a:rPr lang="ru-RU" sz="3200">
                        <a:solidFill>
                          <a:schemeClr val="tx1"/>
                        </a:solidFill>
                      </a:rPr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8021103908049357E-2"/>
                  <c:y val="-0.16001411317312689"/>
                </c:manualLayout>
              </c:layout>
              <c:tx>
                <c:rich>
                  <a:bodyPr/>
                  <a:lstStyle/>
                  <a:p>
                    <a:r>
                      <a:rPr lang="en-US" sz="3200">
                        <a:solidFill>
                          <a:schemeClr val="tx1"/>
                        </a:solidFill>
                      </a:rPr>
                      <a:t>15.7</a:t>
                    </a:r>
                    <a:r>
                      <a:rPr lang="ru-RU" sz="3200">
                        <a:solidFill>
                          <a:schemeClr val="tx1"/>
                        </a:solidFill>
                      </a:rPr>
                      <a:t>%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Юридические лица</c:v>
                </c:pt>
                <c:pt idx="1">
                  <c:v>Индивидуальные предприниматели</c:v>
                </c:pt>
                <c:pt idx="2">
                  <c:v>Физические лица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61.5</c:v>
                </c:pt>
                <c:pt idx="1">
                  <c:v>22.8</c:v>
                </c:pt>
                <c:pt idx="2">
                  <c:v>15.7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</c:spPr>
    </c:plotArea>
    <c:legend>
      <c:legendPos val="r"/>
      <c:layout>
        <c:manualLayout>
          <c:xMode val="edge"/>
          <c:yMode val="edge"/>
          <c:x val="0.65573463982944558"/>
          <c:y val="0.19403548260472001"/>
          <c:w val="0.32482551728164488"/>
          <c:h val="0.6268946851368784"/>
        </c:manualLayout>
      </c:layout>
      <c:overlay val="0"/>
      <c:txPr>
        <a:bodyPr/>
        <a:lstStyle/>
        <a:p>
          <a:pPr rtl="0">
            <a:defRPr sz="24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1263" cy="495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2" y="2"/>
            <a:ext cx="2911263" cy="495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226DD-C992-42E7-8555-9F64E0C44BE5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33488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0" y="4748927"/>
            <a:ext cx="5374640" cy="38854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2793"/>
            <a:ext cx="2911263" cy="495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2" y="9372793"/>
            <a:ext cx="2911263" cy="495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3F8A4-9F5B-423C-BB69-06709F4F3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3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2337-DD37-42CC-892C-74AD39538A5B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7E9C-350F-4F00-9DB4-2452C7EA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59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2337-DD37-42CC-892C-74AD39538A5B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7E9C-350F-4F00-9DB4-2452C7EA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58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2337-DD37-42CC-892C-74AD39538A5B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7E9C-350F-4F00-9DB4-2452C7EA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460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50" y="1606873"/>
            <a:ext cx="976091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95905" y="501070"/>
            <a:ext cx="9783868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049BE3-6BE8-427B-8F9F-5B3CF67266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8360403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2337-DD37-42CC-892C-74AD39538A5B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7E9C-350F-4F00-9DB4-2452C7EA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72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2337-DD37-42CC-892C-74AD39538A5B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7E9C-350F-4F00-9DB4-2452C7EA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83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2337-DD37-42CC-892C-74AD39538A5B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7E9C-350F-4F00-9DB4-2452C7EA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26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2337-DD37-42CC-892C-74AD39538A5B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7E9C-350F-4F00-9DB4-2452C7EA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67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2337-DD37-42CC-892C-74AD39538A5B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7E9C-350F-4F00-9DB4-2452C7EA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20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2337-DD37-42CC-892C-74AD39538A5B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7E9C-350F-4F00-9DB4-2452C7EA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97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2337-DD37-42CC-892C-74AD39538A5B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7E9C-350F-4F00-9DB4-2452C7EA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7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2337-DD37-42CC-892C-74AD39538A5B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7E9C-350F-4F00-9DB4-2452C7EA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431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52337-DD37-42CC-892C-74AD39538A5B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A7E9C-350F-4F00-9DB4-2452C7EA7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60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/>
          </p:cNvSpPr>
          <p:nvPr/>
        </p:nvSpPr>
        <p:spPr bwMode="auto">
          <a:xfrm>
            <a:off x="738554" y="642505"/>
            <a:ext cx="11588261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87" tIns="53643" rIns="107287" bIns="53643" anchor="ctr"/>
          <a:lstStyle>
            <a:lvl1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ru-RU" alt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понятия, используемые в работе </a:t>
            </a:r>
            <a:endParaRPr lang="en-US" altLang="ru-RU" sz="28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досудебному урегулированию налоговых споров</a:t>
            </a:r>
            <a:endParaRPr lang="ru-RU" altLang="ru-RU" sz="2800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641643" y="1538138"/>
            <a:ext cx="10675541" cy="120251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lIns="90000" tIns="46800" rIns="90000" bIns="46800">
            <a:spAutoFit/>
          </a:bodyPr>
          <a:lstStyle>
            <a:lvl1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Акт ненормативного характера </a:t>
            </a:r>
            <a:r>
              <a:rPr lang="ru-RU" altLang="ru-RU" b="1" dirty="0">
                <a:latin typeface="Arial" panose="020B0604020202020204" pitchFamily="34" charset="0"/>
              </a:rPr>
              <a:t>- документ, поименованный в Налоговом кодексе Российской </a:t>
            </a:r>
            <a:r>
              <a:rPr lang="ru-RU" altLang="ru-RU" b="1" dirty="0" smtClean="0">
                <a:latin typeface="Arial" panose="020B0604020202020204" pitchFamily="34" charset="0"/>
              </a:rPr>
              <a:t>Федерации, </a:t>
            </a:r>
            <a:r>
              <a:rPr lang="ru-RU" altLang="ru-RU" b="1" dirty="0">
                <a:latin typeface="Arial" panose="020B0604020202020204" pitchFamily="34" charset="0"/>
              </a:rPr>
              <a:t>касающийся конкретного налогоплательщика </a:t>
            </a:r>
            <a:r>
              <a:rPr lang="ru-RU" altLang="ru-RU" b="1" dirty="0" smtClean="0">
                <a:latin typeface="Arial" panose="020B0604020202020204" pitchFamily="34" charset="0"/>
              </a:rPr>
              <a:t>(в том числе: </a:t>
            </a:r>
            <a:r>
              <a:rPr lang="ru-RU" altLang="ru-RU" b="1" dirty="0">
                <a:latin typeface="Arial" panose="020B0604020202020204" pitchFamily="34" charset="0"/>
              </a:rPr>
              <a:t>требование об уплате </a:t>
            </a:r>
            <a:r>
              <a:rPr lang="ru-RU" altLang="ru-RU" b="1" dirty="0" smtClean="0">
                <a:latin typeface="Arial" panose="020B0604020202020204" pitchFamily="34" charset="0"/>
              </a:rPr>
              <a:t>налогов,</a:t>
            </a:r>
            <a:r>
              <a:rPr lang="en-US" altLang="ru-RU" b="1" dirty="0" smtClean="0">
                <a:latin typeface="Arial" panose="020B0604020202020204" pitchFamily="34" charset="0"/>
              </a:rPr>
              <a:t> </a:t>
            </a:r>
            <a:r>
              <a:rPr lang="ru-RU" altLang="ru-RU" b="1" dirty="0" smtClean="0">
                <a:latin typeface="Arial" panose="020B0604020202020204" pitchFamily="34" charset="0"/>
              </a:rPr>
              <a:t>решение </a:t>
            </a:r>
            <a:r>
              <a:rPr lang="ru-RU" altLang="ru-RU" b="1" dirty="0">
                <a:latin typeface="Arial" panose="020B0604020202020204" pitchFamily="34" charset="0"/>
              </a:rPr>
              <a:t>о взыскании </a:t>
            </a:r>
            <a:r>
              <a:rPr lang="ru-RU" altLang="ru-RU" b="1" dirty="0" smtClean="0">
                <a:latin typeface="Arial" panose="020B0604020202020204" pitchFamily="34" charset="0"/>
              </a:rPr>
              <a:t>налогов, </a:t>
            </a:r>
            <a:r>
              <a:rPr lang="ru-RU" altLang="ru-RU" b="1" dirty="0">
                <a:latin typeface="Arial" panose="020B0604020202020204" pitchFamily="34" charset="0"/>
              </a:rPr>
              <a:t>решение об отказе </a:t>
            </a:r>
            <a:r>
              <a:rPr lang="ru-RU" altLang="ru-RU" b="1" dirty="0" smtClean="0">
                <a:latin typeface="Arial" panose="020B0604020202020204" pitchFamily="34" charset="0"/>
              </a:rPr>
              <a:t>в </a:t>
            </a:r>
            <a:r>
              <a:rPr lang="ru-RU" altLang="ru-RU" b="1" dirty="0">
                <a:latin typeface="Arial" panose="020B0604020202020204" pitchFamily="34" charset="0"/>
              </a:rPr>
              <a:t>возмещении налога на добавленную стоимость и т.д.)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41647" y="2933412"/>
            <a:ext cx="10675537" cy="120251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lIns="90000" tIns="46800" rIns="90000" bIns="46800">
            <a:spAutoFit/>
          </a:bodyPr>
          <a:lstStyle>
            <a:lvl1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Жалоба</a:t>
            </a:r>
            <a:r>
              <a:rPr lang="ru-RU" altLang="ru-RU" b="1" dirty="0">
                <a:latin typeface="Arial" panose="020B0604020202020204" pitchFamily="34" charset="0"/>
              </a:rPr>
              <a:t> - обращение лица в налоговый орган, предметом которого является обжалование вступивших в силу актов налогового органа ненормативного характера, действий или бездействия его должностных лиц, если, по мнению этого лица, обжалуемые акты, действия или бездействие должностных лиц налогового органа нарушают его права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41646" y="4353261"/>
            <a:ext cx="10675537" cy="175650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lIns="90000" tIns="46800" rIns="90000" bIns="46800">
            <a:spAutoFit/>
          </a:bodyPr>
          <a:lstStyle>
            <a:lvl1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Апелляционная жалоба </a:t>
            </a:r>
            <a:r>
              <a:rPr lang="ru-RU" altLang="ru-RU" b="1" dirty="0">
                <a:latin typeface="Arial" panose="020B0604020202020204" pitchFamily="34" charset="0"/>
              </a:rPr>
              <a:t>- обращение лица в налоговый орган, предметом которого является обжалование </a:t>
            </a:r>
            <a:r>
              <a:rPr lang="ru-RU" altLang="ru-RU" b="1" dirty="0" err="1">
                <a:latin typeface="Arial" panose="020B0604020202020204" pitchFamily="34" charset="0"/>
              </a:rPr>
              <a:t>невступившего</a:t>
            </a:r>
            <a:r>
              <a:rPr lang="ru-RU" altLang="ru-RU" b="1" dirty="0">
                <a:latin typeface="Arial" panose="020B0604020202020204" pitchFamily="34" charset="0"/>
              </a:rPr>
              <a:t> в силу решения налогового органа о привлечении или об отказе в привлечении к ответственности за совершение налогового правонарушения, принятого по результатам проведения камеральной или выездной налоговой проверки, если, по мнению этого лица, обжалуемое решение нарушает его права</a:t>
            </a:r>
          </a:p>
        </p:txBody>
      </p:sp>
      <p:pic>
        <p:nvPicPr>
          <p:cNvPr id="11" name="Picture 2" descr="original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4466" y="4030457"/>
            <a:ext cx="1070584" cy="105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6648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/>
          </p:cNvSpPr>
          <p:nvPr/>
        </p:nvSpPr>
        <p:spPr bwMode="auto">
          <a:xfrm>
            <a:off x="738554" y="776288"/>
            <a:ext cx="11588261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87" tIns="53643" rIns="107287" bIns="53643" anchor="ctr"/>
          <a:lstStyle>
            <a:lvl1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ru-RU" alt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понятия, используемые в работе </a:t>
            </a:r>
            <a:endParaRPr lang="en-US" altLang="ru-RU" sz="28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досудебному урегулированию налоговых споров</a:t>
            </a:r>
            <a:endParaRPr lang="ru-RU" altLang="ru-RU" sz="2800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41649" y="1877899"/>
            <a:ext cx="9749260" cy="231050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lIns="90000" tIns="46800" rIns="90000" bIns="46800">
            <a:spAutoFit/>
          </a:bodyPr>
          <a:lstStyle>
            <a:lvl1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rgbClr val="FF0000"/>
                </a:solidFill>
                <a:latin typeface="Arial" panose="020B0604020202020204" pitchFamily="34" charset="0"/>
              </a:rPr>
              <a:t>Досудебное урегулирование налоговых споров </a:t>
            </a:r>
            <a:r>
              <a:rPr lang="ru-RU" altLang="ru-RU" sz="2400" b="1" dirty="0" smtClean="0">
                <a:latin typeface="Arial" panose="020B0604020202020204" pitchFamily="34" charset="0"/>
              </a:rPr>
              <a:t>–</a:t>
            </a:r>
            <a:r>
              <a:rPr lang="en-US" altLang="ru-RU" sz="2400" b="1" dirty="0" smtClean="0">
                <a:latin typeface="Arial" panose="020B0604020202020204" pitchFamily="34" charset="0"/>
              </a:rPr>
              <a:t> </a:t>
            </a:r>
            <a:r>
              <a:rPr lang="ru-RU" altLang="ru-RU" sz="2400" b="1" dirty="0" smtClean="0">
                <a:latin typeface="Arial" panose="020B0604020202020204" pitchFamily="34" charset="0"/>
              </a:rPr>
              <a:t>процедура</a:t>
            </a:r>
            <a:r>
              <a:rPr lang="ru-RU" altLang="ru-RU" sz="2400" b="1" dirty="0">
                <a:latin typeface="Arial" panose="020B0604020202020204" pitchFamily="34" charset="0"/>
              </a:rPr>
              <a:t>, применение которой позволяет оперативно урегулировать возникающие </a:t>
            </a:r>
            <a:r>
              <a:rPr lang="ru-RU" altLang="ru-RU" sz="2400" b="1" dirty="0" smtClean="0">
                <a:latin typeface="Arial" panose="020B0604020202020204" pitchFamily="34" charset="0"/>
              </a:rPr>
              <a:t>конфликты между налоговыми органами и налогоплательщиками в части применения налогового законодательства, </a:t>
            </a:r>
            <a:r>
              <a:rPr lang="ru-RU" altLang="ru-RU" sz="2400" b="1" dirty="0">
                <a:latin typeface="Arial" panose="020B0604020202020204" pitchFamily="34" charset="0"/>
              </a:rPr>
              <a:t>не доводя разрешение спора до судебного разбирательства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41649" y="4559888"/>
            <a:ext cx="9749259" cy="157184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lIns="90000" tIns="46800" rIns="90000" bIns="46800">
            <a:spAutoFit/>
          </a:bodyPr>
          <a:lstStyle>
            <a:lvl1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400" b="1" dirty="0">
                <a:solidFill>
                  <a:srgbClr val="FF0000"/>
                </a:solidFill>
                <a:latin typeface="Arial" panose="020B0604020202020204" pitchFamily="34" charset="0"/>
              </a:rPr>
              <a:t>Налоговый спор </a:t>
            </a:r>
            <a:r>
              <a:rPr lang="ru-RU" altLang="ru-RU" sz="2400" b="1" dirty="0">
                <a:latin typeface="Arial" panose="020B0604020202020204" pitchFamily="34" charset="0"/>
              </a:rPr>
              <a:t>– ситуация, возникающая в налоговых правоотношениях, при которой юридическое или физическое лицо не согласно с актом ненормативного характера, действиями (бездействием) налогового органа</a:t>
            </a:r>
          </a:p>
        </p:txBody>
      </p:sp>
      <p:pic>
        <p:nvPicPr>
          <p:cNvPr id="11" name="Picture 2" descr="original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4466" y="4030457"/>
            <a:ext cx="1070584" cy="105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5065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AutoShape 12"/>
          <p:cNvSpPr>
            <a:spLocks noChangeArrowheads="1"/>
          </p:cNvSpPr>
          <p:nvPr/>
        </p:nvSpPr>
        <p:spPr bwMode="auto">
          <a:xfrm>
            <a:off x="748146" y="922955"/>
            <a:ext cx="10331532" cy="4777201"/>
          </a:xfrm>
          <a:prstGeom prst="flowChartAlternateProcess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lIns="90000" tIns="46800" rIns="90000" bIns="46800" anchor="ctr"/>
          <a:lstStyle>
            <a:lvl1pPr defTabSz="1073150"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1538" indent="-334963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41438" indent="-268288" defTabSz="10731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78013" indent="-268288" defTabSz="107315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14588" indent="-268288" defTabSz="107315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17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289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861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43388" indent="-268288" defTabSz="1073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ОБЯЗАТЕЛЬНЫЙ ДОСУДЕБНЫЙ ПОРЯДОК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ОБЖАЛОВАНИЯ ПО НАЛОГОВЫМ СПОРАМ.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altLang="ru-RU" sz="2800" b="1" dirty="0">
                <a:solidFill>
                  <a:schemeClr val="bg1"/>
                </a:solidFill>
                <a:latin typeface="Arial" panose="020B0604020202020204" pitchFamily="34" charset="0"/>
              </a:rPr>
              <a:t>Акты налоговых органов ненормативного характера, </a:t>
            </a:r>
            <a:endParaRPr lang="ru-RU" altLang="ru-RU" sz="28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altLang="ru-RU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действия </a:t>
            </a:r>
            <a:r>
              <a:rPr lang="ru-RU" altLang="ru-RU" sz="2800" b="1" dirty="0">
                <a:solidFill>
                  <a:schemeClr val="bg1"/>
                </a:solidFill>
                <a:latin typeface="Arial" panose="020B0604020202020204" pitchFamily="34" charset="0"/>
              </a:rPr>
              <a:t>или бездействие их должностных лиц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2800" b="1" dirty="0">
                <a:solidFill>
                  <a:schemeClr val="bg1"/>
                </a:solidFill>
                <a:latin typeface="Arial" panose="020B0604020202020204" pitchFamily="34" charset="0"/>
              </a:rPr>
              <a:t>могут быть обжалованы в судебном порядке </a:t>
            </a:r>
            <a:endParaRPr lang="ru-RU" altLang="ru-RU" sz="28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altLang="ru-RU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только после </a:t>
            </a:r>
            <a:r>
              <a:rPr lang="ru-RU" altLang="ru-RU" sz="2800" b="1" dirty="0">
                <a:solidFill>
                  <a:schemeClr val="bg1"/>
                </a:solidFill>
                <a:latin typeface="Arial" panose="020B0604020202020204" pitchFamily="34" charset="0"/>
              </a:rPr>
              <a:t>их обжалования </a:t>
            </a:r>
            <a:endParaRPr lang="ru-RU" altLang="ru-RU" sz="28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altLang="ru-RU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в </a:t>
            </a:r>
            <a:r>
              <a:rPr lang="ru-RU" altLang="ru-RU" sz="2800" b="1" dirty="0">
                <a:solidFill>
                  <a:schemeClr val="bg1"/>
                </a:solidFill>
                <a:latin typeface="Arial" panose="020B0604020202020204" pitchFamily="34" charset="0"/>
              </a:rPr>
              <a:t>вышестоящий налоговый орган.</a:t>
            </a:r>
            <a:endParaRPr lang="ru-RU" altLang="ru-RU" sz="28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4102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2495550" y="1773238"/>
            <a:ext cx="5905500" cy="3816350"/>
          </a:xfrm>
          <a:prstGeom prst="rect">
            <a:avLst/>
          </a:prstGeom>
          <a:solidFill>
            <a:srgbClr val="99CCFF">
              <a:alpha val="38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9" name="Заголовок 8"/>
          <p:cNvSpPr>
            <a:spLocks/>
          </p:cNvSpPr>
          <p:nvPr/>
        </p:nvSpPr>
        <p:spPr bwMode="auto">
          <a:xfrm>
            <a:off x="1046602" y="737795"/>
            <a:ext cx="9846441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87" tIns="53643" rIns="107287" bIns="53643" anchor="ctr"/>
          <a:lstStyle>
            <a:lvl1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1071563"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1071563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ru-RU" alt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досудебного урегулирования </a:t>
            </a:r>
          </a:p>
          <a:p>
            <a:pPr algn="l"/>
            <a:r>
              <a:rPr lang="ru-RU" alt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споров</a:t>
            </a:r>
            <a:endParaRPr lang="ru-RU" altLang="ru-RU" sz="2800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2135188" y="1939682"/>
            <a:ext cx="2626817" cy="1079500"/>
          </a:xfrm>
          <a:prstGeom prst="rect">
            <a:avLst/>
          </a:prstGeom>
          <a:gradFill rotWithShape="1">
            <a:gsLst>
              <a:gs pos="0">
                <a:srgbClr val="89C4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200" b="1" dirty="0">
                <a:solidFill>
                  <a:srgbClr val="000066"/>
                </a:solidFill>
                <a:latin typeface="Arial" panose="020B0604020202020204" pitchFamily="34" charset="0"/>
              </a:rPr>
              <a:t>Простая форма </a:t>
            </a:r>
          </a:p>
          <a:p>
            <a:pPr algn="ctr"/>
            <a:r>
              <a:rPr lang="ru-RU" altLang="ru-RU" sz="2200" b="1" dirty="0">
                <a:solidFill>
                  <a:srgbClr val="000066"/>
                </a:solidFill>
                <a:latin typeface="Arial" panose="020B0604020202020204" pitchFamily="34" charset="0"/>
              </a:rPr>
              <a:t>обращения</a:t>
            </a: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1721922" y="3644901"/>
            <a:ext cx="4381995" cy="1368425"/>
          </a:xfrm>
          <a:prstGeom prst="rect">
            <a:avLst/>
          </a:prstGeom>
          <a:gradFill rotWithShape="1">
            <a:gsLst>
              <a:gs pos="0">
                <a:srgbClr val="89C4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200" b="1" dirty="0">
                <a:solidFill>
                  <a:srgbClr val="000066"/>
                </a:solidFill>
                <a:latin typeface="Arial" panose="020B0604020202020204" pitchFamily="34" charset="0"/>
              </a:rPr>
              <a:t>Отсутствие судебных </a:t>
            </a:r>
          </a:p>
          <a:p>
            <a:pPr algn="ctr"/>
            <a:r>
              <a:rPr lang="ru-RU" altLang="ru-RU" sz="2200" b="1" dirty="0">
                <a:solidFill>
                  <a:srgbClr val="000066"/>
                </a:solidFill>
                <a:latin typeface="Arial" panose="020B0604020202020204" pitchFamily="34" charset="0"/>
              </a:rPr>
              <a:t>расходов и  необходимости</a:t>
            </a:r>
          </a:p>
          <a:p>
            <a:pPr algn="ctr"/>
            <a:r>
              <a:rPr lang="ru-RU" altLang="ru-RU" sz="2200" b="1" dirty="0">
                <a:solidFill>
                  <a:srgbClr val="000066"/>
                </a:solidFill>
                <a:latin typeface="Arial" panose="020B0604020202020204" pitchFamily="34" charset="0"/>
              </a:rPr>
              <a:t>уплаты государственной</a:t>
            </a:r>
          </a:p>
          <a:p>
            <a:pPr algn="ctr"/>
            <a:r>
              <a:rPr lang="ru-RU" altLang="ru-RU" sz="2200" b="1" dirty="0">
                <a:solidFill>
                  <a:srgbClr val="000066"/>
                </a:solidFill>
                <a:latin typeface="Arial" panose="020B0604020202020204" pitchFamily="34" charset="0"/>
              </a:rPr>
              <a:t>пошлины</a:t>
            </a: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6678979" y="4257676"/>
            <a:ext cx="2733675" cy="1511300"/>
          </a:xfrm>
          <a:prstGeom prst="rect">
            <a:avLst/>
          </a:prstGeom>
          <a:gradFill rotWithShape="1">
            <a:gsLst>
              <a:gs pos="0">
                <a:srgbClr val="89C4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200" b="1" dirty="0">
                <a:solidFill>
                  <a:srgbClr val="000066"/>
                </a:solidFill>
                <a:latin typeface="Arial" panose="020B0604020202020204" pitchFamily="34" charset="0"/>
              </a:rPr>
              <a:t>Отсутствие </a:t>
            </a:r>
          </a:p>
          <a:p>
            <a:pPr algn="ctr"/>
            <a:r>
              <a:rPr lang="ru-RU" altLang="ru-RU" sz="2200" b="1" dirty="0">
                <a:solidFill>
                  <a:srgbClr val="000066"/>
                </a:solidFill>
                <a:latin typeface="Arial" panose="020B0604020202020204" pitchFamily="34" charset="0"/>
              </a:rPr>
              <a:t>необходимости</a:t>
            </a:r>
          </a:p>
          <a:p>
            <a:pPr algn="ctr"/>
            <a:r>
              <a:rPr lang="ru-RU" altLang="ru-RU" sz="2200" b="1" dirty="0">
                <a:solidFill>
                  <a:srgbClr val="000066"/>
                </a:solidFill>
                <a:latin typeface="Arial" panose="020B0604020202020204" pitchFamily="34" charset="0"/>
              </a:rPr>
              <a:t>личного участия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5866266" y="2011120"/>
            <a:ext cx="3740872" cy="1008062"/>
          </a:xfrm>
          <a:prstGeom prst="rect">
            <a:avLst/>
          </a:prstGeom>
          <a:gradFill rotWithShape="1">
            <a:gsLst>
              <a:gs pos="0">
                <a:srgbClr val="89C4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10731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defTabSz="1073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200" b="1" dirty="0">
                <a:solidFill>
                  <a:srgbClr val="000066"/>
                </a:solidFill>
                <a:latin typeface="Arial" panose="020B0604020202020204" pitchFamily="34" charset="0"/>
              </a:rPr>
              <a:t>Короткие сроки </a:t>
            </a:r>
          </a:p>
          <a:p>
            <a:pPr algn="ctr"/>
            <a:r>
              <a:rPr lang="ru-RU" altLang="ru-RU" sz="2200" b="1" dirty="0">
                <a:solidFill>
                  <a:srgbClr val="000066"/>
                </a:solidFill>
                <a:latin typeface="Arial" panose="020B0604020202020204" pitchFamily="34" charset="0"/>
              </a:rPr>
              <a:t>рассмотрения жалобы</a:t>
            </a:r>
            <a:endParaRPr lang="ru-RU" altLang="ru-RU" sz="2200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2201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Диаграмма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5611" r="-3151" b="-6976"/>
          <a:stretch>
            <a:fillRect/>
          </a:stretch>
        </p:blipFill>
        <p:spPr bwMode="auto">
          <a:xfrm>
            <a:off x="1233219" y="1638795"/>
            <a:ext cx="8445170" cy="4880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33301" y="655513"/>
            <a:ext cx="92257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КОЛИЧЕСТВА ПОСТУПИВШИХ И РАССМОТРЕННЫХ ЖАЛОБ ПО НАЛОГОВЫМ СПОРАМ</a:t>
            </a:r>
            <a:endParaRPr lang="en-US" altLang="ru-RU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4464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3301" y="655513"/>
            <a:ext cx="92257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рассмотренных жалоб по налоговым спорам </a:t>
            </a:r>
          </a:p>
          <a:p>
            <a:r>
              <a:rPr lang="ru-RU" alt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2018 года в разрезе категорий заявителей</a:t>
            </a:r>
            <a:endParaRPr lang="en-US" altLang="ru-RU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226077"/>
              </p:ext>
            </p:extLst>
          </p:nvPr>
        </p:nvGraphicFramePr>
        <p:xfrm>
          <a:off x="1124693" y="1661060"/>
          <a:ext cx="8969334" cy="4407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13701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3027</TotalTime>
  <Words>318</Words>
  <Application>Microsoft Office PowerPoint</Application>
  <PresentationFormat>Произвольный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Дорофеева Виктория Юрьевна</dc:creator>
  <cp:lastModifiedBy>Аксельрод Флюра Камильевна</cp:lastModifiedBy>
  <cp:revision>482</cp:revision>
  <cp:lastPrinted>2014-11-06T06:55:16Z</cp:lastPrinted>
  <dcterms:created xsi:type="dcterms:W3CDTF">2014-09-29T11:01:26Z</dcterms:created>
  <dcterms:modified xsi:type="dcterms:W3CDTF">2018-11-29T06:02:48Z</dcterms:modified>
</cp:coreProperties>
</file>